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14" r:id="rId5"/>
    <p:sldId id="316" r:id="rId6"/>
    <p:sldId id="289" r:id="rId7"/>
  </p:sldIdLst>
  <p:sldSz cx="9144000" cy="5143500" type="screen16x9"/>
  <p:notesSz cx="6858000" cy="9144000"/>
  <p:defaultTextStyle>
    <a:defPPr>
      <a:defRPr lang="zh-CN"/>
    </a:defPPr>
    <a:lvl1pPr algn="l" defTabSz="30988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1pPr>
    <a:lvl2pPr marL="457200" indent="-371475" algn="l" defTabSz="30988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2pPr>
    <a:lvl3pPr marL="914400" indent="-742950" algn="l" defTabSz="30988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3pPr>
    <a:lvl4pPr marL="1371600" indent="-1114425" algn="l" defTabSz="30988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4pPr>
    <a:lvl5pPr marL="1828800" indent="-1485900" algn="l" defTabSz="30988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1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2" y="-1056"/>
      </p:cViewPr>
      <p:guideLst>
        <p:guide orient="horz" pos="2195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49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Shape 50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zh-CN" smtClean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428625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1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8"/>
          <p:cNvSpPr/>
          <p:nvPr/>
        </p:nvSpPr>
        <p:spPr>
          <a:xfrm>
            <a:off x="2114550" y="411163"/>
            <a:ext cx="4478338" cy="519112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sz="2775" kern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Please Add Your </a:t>
            </a:r>
            <a:r>
              <a:rPr sz="2775" b="1" kern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Title Here</a:t>
            </a:r>
            <a:endParaRPr sz="2775" b="1" kern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Shape 9"/>
          <p:cNvSpPr/>
          <p:nvPr/>
        </p:nvSpPr>
        <p:spPr>
          <a:xfrm>
            <a:off x="3495675" y="901700"/>
            <a:ext cx="1490663" cy="242888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>
            <a:lvl1pPr algn="l" defTabSz="914400">
              <a:defRPr sz="2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975" kern="0">
                <a:solidFill>
                  <a:srgbClr val="000000"/>
                </a:solidFill>
              </a:rPr>
              <a:t>please add your title here</a:t>
            </a:r>
            <a:endParaRPr sz="975"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hasCustomPrompt="1"/>
          </p:nvPr>
        </p:nvSpPr>
        <p:spPr>
          <a:xfrm>
            <a:off x="619125" y="414338"/>
            <a:ext cx="3833813" cy="2105025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pPr lvl="0"/>
            <a:r>
              <a:t>标题文本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 hasCustomPrompt="1"/>
          </p:nvPr>
        </p:nvSpPr>
        <p:spPr>
          <a:xfrm>
            <a:off x="619125" y="2566988"/>
            <a:ext cx="3833813" cy="21621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 hasCustomPrompt="1"/>
          </p:nvPr>
        </p:nvSpPr>
        <p:spPr>
          <a:xfrm>
            <a:off x="633413" y="1214437"/>
            <a:ext cx="3752850" cy="3452813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90"/>
              </a:spcBef>
              <a:defRPr sz="1690"/>
            </a:lvl1pPr>
            <a:lvl2pPr marL="419100" indent="-209550">
              <a:spcBef>
                <a:spcPts val="1690"/>
              </a:spcBef>
              <a:defRPr sz="1690"/>
            </a:lvl2pPr>
            <a:lvl3pPr marL="628650" indent="-209550">
              <a:spcBef>
                <a:spcPts val="1690"/>
              </a:spcBef>
              <a:defRPr sz="1690"/>
            </a:lvl3pPr>
            <a:lvl4pPr marL="838200" indent="-209550">
              <a:spcBef>
                <a:spcPts val="1690"/>
              </a:spcBef>
              <a:defRPr sz="1690"/>
            </a:lvl4pPr>
            <a:lvl5pPr marL="1047750" indent="-209550">
              <a:spcBef>
                <a:spcPts val="1690"/>
              </a:spcBef>
              <a:defRPr sz="169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body" idx="1" hasCustomPrompt="1"/>
          </p:nvPr>
        </p:nvSpPr>
        <p:spPr>
          <a:xfrm>
            <a:off x="633413" y="666750"/>
            <a:ext cx="7877175" cy="3805238"/>
          </a:xfrm>
          <a:prstGeom prst="rect">
            <a:avLst/>
          </a:prstGeom>
        </p:spPr>
        <p:txBody>
          <a:bodyPr/>
          <a:lstStyle/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2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3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4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6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24"/>
          <p:cNvSpPr/>
          <p:nvPr/>
        </p:nvSpPr>
        <p:spPr>
          <a:xfrm>
            <a:off x="3371671" y="106363"/>
            <a:ext cx="218440" cy="398780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en-US" altLang="zh-CN" sz="2000" b="0" kern="0" dirty="0">
                <a:solidFill>
                  <a:schemeClr val="bg1"/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   </a:t>
            </a:r>
            <a:endParaRPr lang="zh-CN" sz="2000" b="0" kern="0" dirty="0">
              <a:solidFill>
                <a:schemeClr val="bg1"/>
              </a:solidFill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5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 hasCustomPrompt="1"/>
          </p:nvPr>
        </p:nvSpPr>
        <p:spPr>
          <a:xfrm>
            <a:off x="238125" y="3543300"/>
            <a:ext cx="8667750" cy="752475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t>标题文本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 hasCustomPrompt="1"/>
          </p:nvPr>
        </p:nvSpPr>
        <p:spPr>
          <a:xfrm>
            <a:off x="238125" y="4319587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 hasCustomPrompt="1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33413" y="357188"/>
            <a:ext cx="7877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altLang="en-US" smtClean="0">
                <a:sym typeface="Helvetica Light"/>
              </a:rPr>
              <a:t>标题文本</a:t>
            </a:r>
            <a:endParaRPr lang="zh-CN" altLang="en-US" smtClean="0">
              <a:sym typeface="Helvetica Light"/>
            </a:endParaRPr>
          </a:p>
        </p:txBody>
      </p:sp>
      <p:sp>
        <p:nvSpPr>
          <p:cNvPr id="1027" name="Shap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33413" y="1214438"/>
            <a:ext cx="787717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altLang="en-US" smtClean="0">
                <a:sym typeface="Helvetica Light"/>
              </a:rPr>
              <a:t>正文级别 </a:t>
            </a:r>
            <a:r>
              <a:rPr lang="en-US" altLang="zh-CN" smtClean="0">
                <a:sym typeface="Helvetica Light"/>
              </a:rPr>
              <a:t>1</a:t>
            </a:r>
            <a:endParaRPr lang="en-US" altLang="zh-CN" smtClean="0">
              <a:sym typeface="Helvetica Light"/>
            </a:endParaRPr>
          </a:p>
          <a:p>
            <a:pPr lvl="1"/>
            <a:r>
              <a:rPr lang="zh-CN" altLang="en-US" smtClean="0">
                <a:sym typeface="Helvetica Light"/>
              </a:rPr>
              <a:t>正文级别 </a:t>
            </a:r>
            <a:r>
              <a:rPr lang="en-US" altLang="zh-CN" smtClean="0">
                <a:sym typeface="Helvetica Light"/>
              </a:rPr>
              <a:t>2</a:t>
            </a:r>
            <a:endParaRPr lang="en-US" altLang="zh-CN" smtClean="0">
              <a:sym typeface="Helvetica Light"/>
            </a:endParaRPr>
          </a:p>
          <a:p>
            <a:pPr lvl="2"/>
            <a:r>
              <a:rPr lang="zh-CN" altLang="en-US" smtClean="0">
                <a:sym typeface="Helvetica Light"/>
              </a:rPr>
              <a:t>正文级别 </a:t>
            </a:r>
            <a:r>
              <a:rPr lang="en-US" altLang="zh-CN" smtClean="0">
                <a:sym typeface="Helvetica Light"/>
              </a:rPr>
              <a:t>3</a:t>
            </a:r>
            <a:endParaRPr lang="en-US" altLang="zh-CN" smtClean="0">
              <a:sym typeface="Helvetica Light"/>
            </a:endParaRPr>
          </a:p>
          <a:p>
            <a:pPr lvl="3"/>
            <a:r>
              <a:rPr lang="zh-CN" altLang="en-US" smtClean="0">
                <a:sym typeface="Helvetica Light"/>
              </a:rPr>
              <a:t>正文级别 </a:t>
            </a:r>
            <a:r>
              <a:rPr lang="en-US" altLang="zh-CN" smtClean="0">
                <a:sym typeface="Helvetica Light"/>
              </a:rPr>
              <a:t>4</a:t>
            </a:r>
            <a:endParaRPr lang="en-US" altLang="zh-CN" smtClean="0">
              <a:sym typeface="Helvetica Light"/>
            </a:endParaRPr>
          </a:p>
          <a:p>
            <a:pPr lvl="4"/>
            <a:r>
              <a:rPr lang="zh-CN" altLang="en-US" smtClean="0">
                <a:sym typeface="Helvetica Light"/>
              </a:rPr>
              <a:t>正文级别 </a:t>
            </a:r>
            <a:r>
              <a:rPr lang="en-US" altLang="zh-CN" smtClean="0">
                <a:sym typeface="Helvetica Light"/>
              </a:rPr>
              <a:t>5</a:t>
            </a:r>
            <a:endParaRPr lang="en-US" altLang="zh-CN" smtClean="0"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algn="ctr" defTabSz="30988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1pPr>
      <a:lvl2pPr algn="ctr" defTabSz="30988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2pPr>
      <a:lvl3pPr algn="ctr" defTabSz="30988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3pPr>
      <a:lvl4pPr algn="ctr" defTabSz="30988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4pPr>
      <a:lvl5pPr algn="ctr" defTabSz="30988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5pPr>
      <a:lvl6pPr indent="428625" algn="ctr" defTabSz="309245">
        <a:defRPr sz="4200">
          <a:latin typeface="+mn-lt"/>
          <a:ea typeface="+mn-ea"/>
          <a:cs typeface="+mn-cs"/>
          <a:sym typeface="Helvetica Light"/>
        </a:defRPr>
      </a:lvl6pPr>
      <a:lvl7pPr indent="514350" algn="ctr" defTabSz="309245">
        <a:defRPr sz="4200">
          <a:latin typeface="+mn-lt"/>
          <a:ea typeface="+mn-ea"/>
          <a:cs typeface="+mn-cs"/>
          <a:sym typeface="Helvetica Light"/>
        </a:defRPr>
      </a:lvl7pPr>
      <a:lvl8pPr indent="600075" algn="ctr" defTabSz="309245">
        <a:defRPr sz="4200">
          <a:latin typeface="+mn-lt"/>
          <a:ea typeface="+mn-ea"/>
          <a:cs typeface="+mn-cs"/>
          <a:sym typeface="Helvetica Light"/>
        </a:defRPr>
      </a:lvl8pPr>
      <a:lvl9pPr indent="685800" algn="ctr" defTabSz="309245">
        <a:defRPr sz="4200">
          <a:latin typeface="+mn-lt"/>
          <a:ea typeface="+mn-ea"/>
          <a:cs typeface="+mn-cs"/>
          <a:sym typeface="Helvetica Light"/>
        </a:defRPr>
      </a:lvl9pPr>
    </p:titleStyle>
    <p:bodyStyle>
      <a:lvl1pPr marL="238125" indent="-238125" algn="l" defTabSz="309880" rtl="0" eaLnBrk="0" fontAlgn="base" hangingPunct="0">
        <a:spcBef>
          <a:spcPts val="2215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marL="476250" indent="-238125" algn="l" defTabSz="309880" rtl="0" eaLnBrk="0" fontAlgn="base" hangingPunct="0">
        <a:spcBef>
          <a:spcPts val="2215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marL="714375" indent="-238125" algn="l" defTabSz="309880" rtl="0" eaLnBrk="0" fontAlgn="base" hangingPunct="0">
        <a:spcBef>
          <a:spcPts val="2215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marL="952500" indent="-238125" algn="l" defTabSz="309880" rtl="0" eaLnBrk="0" fontAlgn="base" hangingPunct="0">
        <a:spcBef>
          <a:spcPts val="2215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marL="1190625" indent="-238125" algn="l" defTabSz="309880" rtl="0" eaLnBrk="0" fontAlgn="base" hangingPunct="0">
        <a:spcBef>
          <a:spcPts val="2215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marL="1428750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6pPr>
      <a:lvl7pPr marL="1666875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7pPr>
      <a:lvl8pPr marL="1905000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8pPr>
      <a:lvl9pPr marL="2143125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9pPr>
    </p:bodyStyle>
    <p:otherStyle>
      <a:lvl1pPr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8572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17145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25717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34290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42862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51435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60007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68580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1760538" y="1333500"/>
            <a:ext cx="3725862" cy="3001963"/>
          </a:xfrm>
          <a:custGeom>
            <a:avLst/>
            <a:gdLst>
              <a:gd name="connsiteX0" fmla="*/ 0 w 3726180"/>
              <a:gd name="connsiteY0" fmla="*/ 922020 h 3002280"/>
              <a:gd name="connsiteX1" fmla="*/ 2506980 w 3726180"/>
              <a:gd name="connsiteY1" fmla="*/ 3002280 h 3002280"/>
              <a:gd name="connsiteX2" fmla="*/ 3726180 w 3726180"/>
              <a:gd name="connsiteY2" fmla="*/ 0 h 3002280"/>
              <a:gd name="connsiteX3" fmla="*/ 0 w 3726180"/>
              <a:gd name="connsiteY3" fmla="*/ 922020 h 30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180" h="3002280">
                <a:moveTo>
                  <a:pt x="0" y="922020"/>
                </a:moveTo>
                <a:lnTo>
                  <a:pt x="2506980" y="3002280"/>
                </a:lnTo>
                <a:lnTo>
                  <a:pt x="3726180" y="0"/>
                </a:lnTo>
                <a:lnTo>
                  <a:pt x="0" y="922020"/>
                </a:lnTo>
                <a:close/>
              </a:path>
            </a:pathLst>
          </a:custGeom>
          <a:noFill/>
          <a:ln w="3175" cap="flat">
            <a:solidFill>
              <a:schemeClr val="bg1">
                <a:alpha val="3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Shape 68"/>
          <p:cNvSpPr>
            <a:spLocks noChangeArrowheads="1"/>
          </p:cNvSpPr>
          <p:nvPr/>
        </p:nvSpPr>
        <p:spPr bwMode="auto">
          <a:xfrm rot="-602481">
            <a:off x="-11113" y="-1084263"/>
            <a:ext cx="7404101" cy="54848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T6" fmla="*/ 108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3175">
            <a:solidFill>
              <a:srgbClr val="FFFFFF">
                <a:alpha val="32941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3" name="Shape 68"/>
          <p:cNvSpPr>
            <a:spLocks noChangeArrowheads="1"/>
          </p:cNvSpPr>
          <p:nvPr/>
        </p:nvSpPr>
        <p:spPr bwMode="auto">
          <a:xfrm rot="-602481">
            <a:off x="-388938" y="-1430338"/>
            <a:ext cx="8102601" cy="600392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T6" fmla="*/ 108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3175">
            <a:solidFill>
              <a:srgbClr val="FFFFFF">
                <a:alpha val="20000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4" name="Shape 68"/>
          <p:cNvSpPr>
            <a:spLocks noChangeArrowheads="1"/>
          </p:cNvSpPr>
          <p:nvPr/>
        </p:nvSpPr>
        <p:spPr bwMode="auto">
          <a:xfrm rot="-602481">
            <a:off x="-1101725" y="-2052638"/>
            <a:ext cx="9475788" cy="701992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T6" fmla="*/ 108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3175">
            <a:solidFill>
              <a:srgbClr val="FFFFFF">
                <a:alpha val="7059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0" name="Shape 75"/>
          <p:cNvSpPr>
            <a:spLocks noChangeArrowheads="1"/>
          </p:cNvSpPr>
          <p:nvPr/>
        </p:nvSpPr>
        <p:spPr bwMode="auto">
          <a:xfrm>
            <a:off x="77470" y="2814003"/>
            <a:ext cx="9066530" cy="16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Impact" panose="020B0806030902050204" pitchFamily="34" charset="0"/>
                <a:ea typeface="헤드라인A"/>
                <a:cs typeface="헤드라인A"/>
                <a:sym typeface="헤드라인A"/>
              </a:rPr>
              <a:t>International Challenge for Integrated Simulation Decision Making in Economics</a:t>
            </a:r>
            <a:endParaRPr lang="zh-CN" altLang="en-US" sz="4400" dirty="0" smtClean="0">
              <a:solidFill>
                <a:schemeClr val="bg1"/>
              </a:solidFill>
              <a:latin typeface="Impact" panose="020B0806030902050204" pitchFamily="34" charset="0"/>
              <a:ea typeface="헤드라인A"/>
              <a:cs typeface="헤드라인A"/>
              <a:sym typeface="헤드라인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32393" y="721678"/>
            <a:ext cx="2906395" cy="1871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1500" kern="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2021</a:t>
            </a:r>
            <a:endParaRPr lang="zh-CN" altLang="en-US" sz="1150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4175" y="1309688"/>
            <a:ext cx="60325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722438" y="2230438"/>
            <a:ext cx="60325" cy="6191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235450" y="4298950"/>
            <a:ext cx="61913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 bldLvl="0" animBg="1"/>
      <p:bldP spid="8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ChangeArrowheads="1"/>
          </p:cNvSpPr>
          <p:nvPr/>
        </p:nvSpPr>
        <p:spPr bwMode="auto">
          <a:xfrm>
            <a:off x="-138113" y="3500438"/>
            <a:ext cx="9467851" cy="1135062"/>
          </a:xfrm>
          <a:custGeom>
            <a:avLst/>
            <a:gdLst>
              <a:gd name="T0" fmla="*/ 4254 w 21600"/>
              <a:gd name="T1" fmla="*/ 0 h 21600"/>
              <a:gd name="T2" fmla="*/ 1719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4254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solidFill>
            <a:srgbClr val="FFFFFF">
              <a:alpha val="117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2" name="Shape 492"/>
          <p:cNvSpPr>
            <a:spLocks noChangeArrowheads="1"/>
          </p:cNvSpPr>
          <p:nvPr/>
        </p:nvSpPr>
        <p:spPr bwMode="auto">
          <a:xfrm>
            <a:off x="644525" y="3582035"/>
            <a:ext cx="8104188" cy="973138"/>
          </a:xfrm>
          <a:custGeom>
            <a:avLst/>
            <a:gdLst>
              <a:gd name="T0" fmla="*/ 4254 w 21600"/>
              <a:gd name="T1" fmla="*/ 0 h 21600"/>
              <a:gd name="T2" fmla="*/ 1719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4254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solidFill>
            <a:srgbClr val="FFFFFF">
              <a:alpha val="117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1" name="Shape 491"/>
          <p:cNvSpPr>
            <a:spLocks noChangeArrowheads="1"/>
          </p:cNvSpPr>
          <p:nvPr/>
        </p:nvSpPr>
        <p:spPr bwMode="auto">
          <a:xfrm>
            <a:off x="1362075" y="3668078"/>
            <a:ext cx="6669088" cy="800100"/>
          </a:xfrm>
          <a:custGeom>
            <a:avLst/>
            <a:gdLst>
              <a:gd name="T0" fmla="*/ 4254 w 21600"/>
              <a:gd name="T1" fmla="*/ 0 h 21600"/>
              <a:gd name="T2" fmla="*/ 1719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4254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solidFill>
            <a:srgbClr val="FFFFFF">
              <a:alpha val="117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4" name="Shape 494"/>
          <p:cNvSpPr>
            <a:spLocks noChangeShapeType="1"/>
          </p:cNvSpPr>
          <p:nvPr/>
        </p:nvSpPr>
        <p:spPr bwMode="auto">
          <a:xfrm flipV="1">
            <a:off x="2535238" y="1684338"/>
            <a:ext cx="0" cy="2428875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5" name="Shape 495"/>
          <p:cNvSpPr>
            <a:spLocks noChangeArrowheads="1"/>
          </p:cNvSpPr>
          <p:nvPr/>
        </p:nvSpPr>
        <p:spPr bwMode="auto">
          <a:xfrm>
            <a:off x="987425" y="1400175"/>
            <a:ext cx="7216775" cy="865188"/>
          </a:xfrm>
          <a:custGeom>
            <a:avLst/>
            <a:gdLst>
              <a:gd name="T0" fmla="*/ 4254 w 21600"/>
              <a:gd name="T1" fmla="*/ 0 h 21600"/>
              <a:gd name="T2" fmla="*/ 1719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4254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noFill/>
          <a:ln w="12700">
            <a:solidFill>
              <a:srgbClr val="FFFFFF">
                <a:alpha val="18823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6" name="Shape 496"/>
          <p:cNvSpPr>
            <a:spLocks noChangeArrowheads="1"/>
          </p:cNvSpPr>
          <p:nvPr/>
        </p:nvSpPr>
        <p:spPr bwMode="auto">
          <a:xfrm>
            <a:off x="2660650" y="1768475"/>
            <a:ext cx="1412875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Undergraduate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Postgraduate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7" name="Shape 497"/>
          <p:cNvSpPr>
            <a:spLocks noChangeShapeType="1"/>
          </p:cNvSpPr>
          <p:nvPr/>
        </p:nvSpPr>
        <p:spPr bwMode="auto">
          <a:xfrm flipV="1">
            <a:off x="4297363" y="2117725"/>
            <a:ext cx="0" cy="1995488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8" name="Shape 498"/>
          <p:cNvSpPr/>
          <p:nvPr/>
        </p:nvSpPr>
        <p:spPr>
          <a:xfrm>
            <a:off x="4421505" y="2301875"/>
            <a:ext cx="1353820" cy="929640"/>
          </a:xfrm>
          <a:prstGeom prst="rect">
            <a:avLst/>
          </a:prstGeom>
          <a:ln w="12700">
            <a:miter lim="400000"/>
          </a:ln>
        </p:spPr>
        <p:txBody>
          <a:bodyPr wrap="square"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Internationalized economic events</a:t>
            </a:r>
            <a:endParaRPr lang="zh-CN" altLang="en-US" sz="1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99" name="Shape 499"/>
          <p:cNvSpPr>
            <a:spLocks noChangeShapeType="1"/>
          </p:cNvSpPr>
          <p:nvPr/>
        </p:nvSpPr>
        <p:spPr bwMode="auto">
          <a:xfrm flipV="1">
            <a:off x="6354763" y="2527300"/>
            <a:ext cx="0" cy="1585913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00" name="Shape 500"/>
          <p:cNvSpPr/>
          <p:nvPr/>
        </p:nvSpPr>
        <p:spPr>
          <a:xfrm>
            <a:off x="6451600" y="2261870"/>
            <a:ext cx="2297430" cy="1706880"/>
          </a:xfrm>
          <a:prstGeom prst="rect">
            <a:avLst/>
          </a:prstGeom>
          <a:ln w="12700">
            <a:miter lim="400000"/>
          </a:ln>
        </p:spPr>
        <p:txBody>
          <a:bodyPr wrap="square"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ctr" fontAlgn="auto">
              <a:lnSpc>
                <a:spcPct val="150000"/>
              </a:lnSpc>
            </a:pP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 cash prize of $10,000 or equivalent in RMB was awarded to the first prize winner of the competition.</a:t>
            </a:r>
            <a:endParaRPr lang="zh-CN" altLang="en-US" sz="1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01" name="Shape 501"/>
          <p:cNvSpPr>
            <a:spLocks noChangeArrowheads="1"/>
          </p:cNvSpPr>
          <p:nvPr/>
        </p:nvSpPr>
        <p:spPr bwMode="auto">
          <a:xfrm>
            <a:off x="1768475" y="2063750"/>
            <a:ext cx="5654675" cy="677863"/>
          </a:xfrm>
          <a:custGeom>
            <a:avLst/>
            <a:gdLst>
              <a:gd name="T0" fmla="*/ 4254 w 21600"/>
              <a:gd name="T1" fmla="*/ 0 h 21600"/>
              <a:gd name="T2" fmla="*/ 1719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4254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noFill/>
          <a:ln w="12700">
            <a:solidFill>
              <a:srgbClr val="FFFFFF">
                <a:alpha val="34901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02" name="Shape 502"/>
          <p:cNvSpPr>
            <a:spLocks noChangeArrowheads="1"/>
          </p:cNvSpPr>
          <p:nvPr/>
        </p:nvSpPr>
        <p:spPr bwMode="auto">
          <a:xfrm>
            <a:off x="1421765" y="4113213"/>
            <a:ext cx="242633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zh-CN" sz="2000" b="1">
                <a:solidFill>
                  <a:schemeClr val="bg1"/>
                </a:solidFill>
                <a:latin typeface="Impact" panose="020B0806030902050204" pitchFamily="34" charset="0"/>
                <a:ea typeface="헤드라인A"/>
                <a:cs typeface="헤드라인A"/>
                <a:sym typeface="헤드라인A"/>
              </a:rPr>
              <a:t>T</a:t>
            </a:r>
            <a:r>
              <a:rPr lang="zh-CN" altLang="zh-CN" sz="2000">
                <a:solidFill>
                  <a:schemeClr val="bg1"/>
                </a:solidFill>
                <a:latin typeface="Impact" panose="020B0806030902050204" pitchFamily="34" charset="0"/>
                <a:ea typeface="헤드라인A"/>
                <a:cs typeface="헤드라인A"/>
                <a:sym typeface="헤드라인A"/>
              </a:rPr>
              <a:t>arget participants</a:t>
            </a:r>
            <a:endParaRPr lang="zh-CN" altLang="zh-CN" sz="2000">
              <a:solidFill>
                <a:schemeClr val="bg1"/>
              </a:solidFill>
              <a:latin typeface="Impact" panose="020B0806030902050204" pitchFamily="34" charset="0"/>
              <a:ea typeface="헤드라인A"/>
              <a:cs typeface="헤드라인A"/>
              <a:sym typeface="헤드라인A"/>
            </a:endParaRPr>
          </a:p>
        </p:txBody>
      </p:sp>
      <p:sp>
        <p:nvSpPr>
          <p:cNvPr id="503" name="Shape 503"/>
          <p:cNvSpPr>
            <a:spLocks noChangeArrowheads="1"/>
          </p:cNvSpPr>
          <p:nvPr/>
        </p:nvSpPr>
        <p:spPr bwMode="auto">
          <a:xfrm>
            <a:off x="3589338" y="4113531"/>
            <a:ext cx="184785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zh-CN" sz="2000">
                <a:solidFill>
                  <a:schemeClr val="bg1"/>
                </a:solidFill>
                <a:latin typeface="Impact" panose="020B0806030902050204" pitchFamily="34" charset="0"/>
                <a:ea typeface="헤드라인A"/>
                <a:cs typeface="헤드라인A"/>
                <a:sym typeface="헤드라인A"/>
              </a:rPr>
              <a:t>Tournament Level</a:t>
            </a:r>
            <a:endParaRPr lang="zh-CN" altLang="zh-CN" sz="2000">
              <a:solidFill>
                <a:schemeClr val="bg1"/>
              </a:solidFill>
              <a:latin typeface="Impact" panose="020B0806030902050204" pitchFamily="34" charset="0"/>
              <a:ea typeface="헤드라인A"/>
              <a:cs typeface="헤드라인A"/>
              <a:sym typeface="헤드라인A"/>
            </a:endParaRPr>
          </a:p>
        </p:txBody>
      </p:sp>
      <p:sp>
        <p:nvSpPr>
          <p:cNvPr id="504" name="Shape 504"/>
          <p:cNvSpPr>
            <a:spLocks noChangeArrowheads="1"/>
          </p:cNvSpPr>
          <p:nvPr/>
        </p:nvSpPr>
        <p:spPr bwMode="auto">
          <a:xfrm>
            <a:off x="6062980" y="4113531"/>
            <a:ext cx="78740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zh-CN" sz="2000">
                <a:solidFill>
                  <a:schemeClr val="bg1"/>
                </a:solidFill>
                <a:latin typeface="Impact" panose="020B0806030902050204" pitchFamily="34" charset="0"/>
                <a:ea typeface="헤드라인A"/>
                <a:cs typeface="헤드라인A"/>
                <a:sym typeface="헤드라인A"/>
              </a:rPr>
              <a:t>Reward</a:t>
            </a:r>
            <a:endParaRPr lang="zh-CN" altLang="zh-CN" sz="2000">
              <a:solidFill>
                <a:schemeClr val="bg1"/>
              </a:solidFill>
              <a:latin typeface="Impact" panose="020B0806030902050204" pitchFamily="34" charset="0"/>
              <a:ea typeface="헤드라인A"/>
              <a:cs typeface="헤드라인A"/>
              <a:sym typeface="헤드라인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0" animBg="1"/>
      <p:bldP spid="498" grpId="0" animBg="1"/>
      <p:bldP spid="500" grpId="0" animBg="1"/>
      <p:bldP spid="502" grpId="0" animBg="1"/>
      <p:bldP spid="503" grpId="0" animBg="1"/>
      <p:bldP spid="5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05"/>
          <p:cNvGrpSpPr/>
          <p:nvPr/>
        </p:nvGrpSpPr>
        <p:grpSpPr bwMode="auto">
          <a:xfrm>
            <a:off x="1906588" y="2010093"/>
            <a:ext cx="5299710" cy="851852"/>
            <a:chOff x="-1380753" y="-455817"/>
            <a:chExt cx="14132099" cy="2273153"/>
          </a:xfrm>
        </p:grpSpPr>
        <p:sp>
          <p:nvSpPr>
            <p:cNvPr id="203" name="Shape 203"/>
            <p:cNvSpPr/>
            <p:nvPr/>
          </p:nvSpPr>
          <p:spPr>
            <a:xfrm>
              <a:off x="94937" y="1347117"/>
              <a:ext cx="11548156" cy="470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/>
            <a:lstStyle>
              <a:lvl1pPr algn="l" defTabSz="914400">
                <a:lnSpc>
                  <a:spcPct val="130000"/>
                </a:lnSpc>
                <a:defRPr sz="155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endParaRPr sz="580" kern="0">
                <a:solidFill>
                  <a:schemeClr val="bg1"/>
                </a:solidFill>
              </a:endParaRPr>
            </a:p>
          </p:txBody>
        </p:sp>
        <p:sp>
          <p:nvSpPr>
            <p:cNvPr id="19459" name="Shape 204"/>
            <p:cNvSpPr>
              <a:spLocks noChangeArrowheads="1"/>
            </p:cNvSpPr>
            <p:nvPr/>
          </p:nvSpPr>
          <p:spPr bwMode="auto">
            <a:xfrm>
              <a:off x="-1380753" y="-455817"/>
              <a:ext cx="14132099" cy="1160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defTabSz="914400" eaLnBrk="1" hangingPunct="1"/>
              <a:r>
                <a:rPr lang="zh-CN" altLang="en-US" sz="2800">
                  <a:solidFill>
                    <a:schemeClr val="bg1"/>
                  </a:solidFill>
                  <a:sym typeface="+mn-ea"/>
                </a:rPr>
                <a:t> Integrated Simulation Training Platform for Economics V2.2</a:t>
              </a:r>
              <a:endParaRPr lang="zh-CN" altLang="en-US" sz="280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19460" name="Shape 206"/>
          <p:cNvSpPr>
            <a:spLocks noChangeArrowheads="1"/>
          </p:cNvSpPr>
          <p:nvPr/>
        </p:nvSpPr>
        <p:spPr bwMode="auto">
          <a:xfrm>
            <a:off x="1739583" y="2010410"/>
            <a:ext cx="190500" cy="989013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1" name="Shape 207"/>
          <p:cNvSpPr>
            <a:spLocks noChangeArrowheads="1"/>
          </p:cNvSpPr>
          <p:nvPr/>
        </p:nvSpPr>
        <p:spPr bwMode="auto">
          <a:xfrm rot="10800000">
            <a:off x="7208838" y="1947545"/>
            <a:ext cx="192087" cy="989013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2" name="Shape 208"/>
          <p:cNvSpPr>
            <a:spLocks noChangeShapeType="1"/>
          </p:cNvSpPr>
          <p:nvPr/>
        </p:nvSpPr>
        <p:spPr bwMode="auto">
          <a:xfrm flipV="1">
            <a:off x="7522210" y="2119630"/>
            <a:ext cx="0" cy="866775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3" name="Shape 209"/>
          <p:cNvSpPr>
            <a:spLocks noChangeShapeType="1"/>
          </p:cNvSpPr>
          <p:nvPr/>
        </p:nvSpPr>
        <p:spPr bwMode="auto">
          <a:xfrm flipV="1">
            <a:off x="7597775" y="2181225"/>
            <a:ext cx="0" cy="646113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4" name="Shape 210"/>
          <p:cNvSpPr>
            <a:spLocks noChangeShapeType="1"/>
          </p:cNvSpPr>
          <p:nvPr/>
        </p:nvSpPr>
        <p:spPr bwMode="auto">
          <a:xfrm flipV="1">
            <a:off x="1595755" y="2071370"/>
            <a:ext cx="0" cy="866775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5" name="Shape 211"/>
          <p:cNvSpPr>
            <a:spLocks noChangeShapeType="1"/>
          </p:cNvSpPr>
          <p:nvPr/>
        </p:nvSpPr>
        <p:spPr bwMode="auto">
          <a:xfrm flipV="1">
            <a:off x="1508443" y="2181225"/>
            <a:ext cx="0" cy="646113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19468" name="Group 216"/>
          <p:cNvGrpSpPr/>
          <p:nvPr/>
        </p:nvGrpSpPr>
        <p:grpSpPr bwMode="auto">
          <a:xfrm>
            <a:off x="938848" y="3900805"/>
            <a:ext cx="2134870" cy="772795"/>
            <a:chOff x="-228251" y="-295796"/>
            <a:chExt cx="5695803" cy="2057054"/>
          </a:xfrm>
        </p:grpSpPr>
        <p:sp>
          <p:nvSpPr>
            <p:cNvPr id="19469" name="Shape 214"/>
            <p:cNvSpPr>
              <a:spLocks noChangeArrowheads="1"/>
            </p:cNvSpPr>
            <p:nvPr/>
          </p:nvSpPr>
          <p:spPr bwMode="auto">
            <a:xfrm>
              <a:off x="11473" y="646528"/>
              <a:ext cx="4870742" cy="30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endPara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-228251" y="-295796"/>
              <a:ext cx="5695803" cy="2057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lang="zh-CN" sz="2400" b="1" kern="0">
                  <a:solidFill>
                    <a:schemeClr val="bg1"/>
                  </a:solidFill>
                  <a:ea typeface="宋体" panose="02010600030101010101" pitchFamily="2" charset="-122"/>
                </a:rPr>
                <a:t>Rational </a:t>
              </a:r>
              <a:endParaRPr lang="zh-CN" sz="2400" b="1" kern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lang="zh-CN" sz="2400" b="1" kern="0">
                  <a:solidFill>
                    <a:schemeClr val="bg1"/>
                  </a:solidFill>
                  <a:ea typeface="宋体" panose="02010600030101010101" pitchFamily="2" charset="-122"/>
                </a:rPr>
                <a:t>Manufacturers</a:t>
              </a:r>
              <a:endParaRPr lang="zh-CN" sz="2400" b="1" kern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9471" name="Group 219"/>
          <p:cNvGrpSpPr/>
          <p:nvPr/>
        </p:nvGrpSpPr>
        <p:grpSpPr bwMode="auto">
          <a:xfrm>
            <a:off x="3614103" y="3919855"/>
            <a:ext cx="2021840" cy="957580"/>
            <a:chOff x="10628" y="125340"/>
            <a:chExt cx="5389553" cy="2554232"/>
          </a:xfrm>
        </p:grpSpPr>
        <p:sp>
          <p:nvSpPr>
            <p:cNvPr id="217" name="Shape 217"/>
            <p:cNvSpPr/>
            <p:nvPr/>
          </p:nvSpPr>
          <p:spPr>
            <a:xfrm>
              <a:off x="11473" y="647875"/>
              <a:ext cx="4870742" cy="350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endParaRPr sz="490" kern="0">
                <a:solidFill>
                  <a:schemeClr val="bg1"/>
                </a:solidFill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0628" y="125340"/>
              <a:ext cx="5389553" cy="2554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lang="zh-CN" sz="2000" b="1" kern="0">
                  <a:solidFill>
                    <a:schemeClr val="bg1"/>
                  </a:solidFill>
                  <a:ea typeface="宋体" panose="02010600030101010101" pitchFamily="2" charset="-122"/>
                </a:rPr>
                <a:t>Data analysis, </a:t>
              </a:r>
              <a:endParaRPr lang="zh-CN" sz="2000" b="1" kern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lang="zh-CN" sz="2000" b="1" kern="0">
                  <a:solidFill>
                    <a:schemeClr val="bg1"/>
                  </a:solidFill>
                  <a:ea typeface="宋体" panose="02010600030101010101" pitchFamily="2" charset="-122"/>
                </a:rPr>
                <a:t>simulation and </a:t>
              </a:r>
              <a:endParaRPr lang="zh-CN" sz="2000" b="1" kern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lang="zh-CN" sz="2000" b="1" kern="0">
                  <a:solidFill>
                    <a:schemeClr val="bg1"/>
                  </a:solidFill>
                  <a:ea typeface="宋体" panose="02010600030101010101" pitchFamily="2" charset="-122"/>
                </a:rPr>
                <a:t>decision making</a:t>
              </a:r>
              <a:endParaRPr lang="zh-CN" sz="2000" b="1" kern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21" name="Shape 221"/>
          <p:cNvSpPr/>
          <p:nvPr/>
        </p:nvSpPr>
        <p:spPr>
          <a:xfrm>
            <a:off x="6657340" y="3919855"/>
            <a:ext cx="1423035" cy="772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17145" tIns="17145" rIns="17145" bIns="17145">
            <a:spAutoFit/>
          </a:bodyPr>
          <a:lstStyle>
            <a:lvl1pPr algn="l" defTabSz="914400">
              <a:defRPr sz="30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zh-CN" sz="2400" b="1" kern="0">
                <a:solidFill>
                  <a:schemeClr val="bg1"/>
                </a:solidFill>
                <a:ea typeface="宋体" panose="02010600030101010101" pitchFamily="2" charset="-122"/>
              </a:rPr>
              <a:t>Company</a:t>
            </a:r>
            <a:endParaRPr lang="zh-CN" sz="2400" b="1" kern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zh-CN" sz="2400" b="1" kern="0">
                <a:solidFill>
                  <a:schemeClr val="bg1"/>
                </a:solidFill>
                <a:ea typeface="宋体" panose="02010600030101010101" pitchFamily="2" charset="-122"/>
              </a:rPr>
              <a:t> Profit</a:t>
            </a:r>
            <a:endParaRPr lang="zh-CN" sz="2400" b="1" ker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19477" name="Group 225"/>
          <p:cNvGrpSpPr/>
          <p:nvPr/>
        </p:nvGrpSpPr>
        <p:grpSpPr bwMode="auto">
          <a:xfrm>
            <a:off x="3262313" y="4193858"/>
            <a:ext cx="163512" cy="163512"/>
            <a:chOff x="0" y="0"/>
            <a:chExt cx="434699" cy="434699"/>
          </a:xfrm>
        </p:grpSpPr>
        <p:sp>
          <p:nvSpPr>
            <p:cNvPr id="19478" name="Shape 223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19479" name="Shape 224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9480" name="Group 228"/>
          <p:cNvGrpSpPr/>
          <p:nvPr/>
        </p:nvGrpSpPr>
        <p:grpSpPr bwMode="auto">
          <a:xfrm>
            <a:off x="6066155" y="4205923"/>
            <a:ext cx="161925" cy="163512"/>
            <a:chOff x="0" y="0"/>
            <a:chExt cx="434699" cy="434699"/>
          </a:xfrm>
        </p:grpSpPr>
        <p:sp>
          <p:nvSpPr>
            <p:cNvPr id="19481" name="Shape 226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2000">
                <a:solidFill>
                  <a:schemeClr val="bg1"/>
                </a:solidFill>
              </a:endParaRPr>
            </a:p>
          </p:txBody>
        </p:sp>
        <p:sp>
          <p:nvSpPr>
            <p:cNvPr id="19482" name="Shape 227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2000">
                <a:solidFill>
                  <a:schemeClr val="bg1"/>
                </a:solidFill>
              </a:endParaRPr>
            </a:p>
          </p:txBody>
        </p:sp>
      </p:grpSp>
      <p:sp>
        <p:nvSpPr>
          <p:cNvPr id="19483" name="Shape 229"/>
          <p:cNvSpPr>
            <a:spLocks noChangeArrowheads="1"/>
          </p:cNvSpPr>
          <p:nvPr/>
        </p:nvSpPr>
        <p:spPr bwMode="auto">
          <a:xfrm>
            <a:off x="1370013" y="1250950"/>
            <a:ext cx="6464300" cy="2400300"/>
          </a:xfrm>
          <a:prstGeom prst="rect">
            <a:avLst/>
          </a:prstGeom>
          <a:noFill/>
          <a:ln w="3175">
            <a:solidFill>
              <a:srgbClr val="FFFFFF">
                <a:alpha val="29019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2580" y="472440"/>
            <a:ext cx="5657850" cy="778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 </a:t>
            </a:r>
            <a:r>
              <a:rPr kumimoji="0" lang="zh-CN" altLang="en-US" sz="4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Competition software</a:t>
            </a: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gray">
          <a:xfrm>
            <a:off x="4720305" y="902603"/>
            <a:ext cx="296480" cy="3953238"/>
          </a:xfrm>
          <a:prstGeom prst="roundRect">
            <a:avLst>
              <a:gd name="adj" fmla="val 50000"/>
            </a:avLst>
          </a:prstGeom>
          <a:solidFill>
            <a:schemeClr val="bg1">
              <a:alpha val="69804"/>
            </a:schemeClr>
          </a:solidFill>
          <a:ln w="12700" cmpd="sng">
            <a:noFill/>
            <a:round/>
          </a:ln>
          <a:effectLst>
            <a:glow>
              <a:schemeClr val="accent1"/>
            </a:glow>
          </a:effectLst>
        </p:spPr>
        <p:txBody>
          <a:bodyPr/>
          <a:lstStyle/>
          <a:p>
            <a:endParaRPr lang="zh-CN" altLang="en-US" sz="1620"/>
          </a:p>
        </p:txBody>
      </p:sp>
      <p:grpSp>
        <p:nvGrpSpPr>
          <p:cNvPr id="3" name="组合 2"/>
          <p:cNvGrpSpPr/>
          <p:nvPr/>
        </p:nvGrpSpPr>
        <p:grpSpPr>
          <a:xfrm>
            <a:off x="1582976" y="1469467"/>
            <a:ext cx="3353590" cy="688322"/>
            <a:chOff x="946765" y="1891680"/>
            <a:chExt cx="3726211" cy="764802"/>
          </a:xfrm>
        </p:grpSpPr>
        <p:sp>
          <p:nvSpPr>
            <p:cNvPr id="4" name="椭圆 3"/>
            <p:cNvSpPr/>
            <p:nvPr/>
          </p:nvSpPr>
          <p:spPr>
            <a:xfrm flipH="1">
              <a:off x="4483238" y="2152317"/>
              <a:ext cx="189738" cy="189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noAutofit/>
            </a:bodyPr>
            <a:lstStyle/>
            <a:p>
              <a:pPr algn="ctr" defTabSz="822960">
                <a:defRPr/>
              </a:pPr>
              <a:endParaRPr lang="en-US" sz="2160" b="1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" name="椭圆形标注 4"/>
            <p:cNvSpPr/>
            <p:nvPr/>
          </p:nvSpPr>
          <p:spPr>
            <a:xfrm rot="15378986">
              <a:off x="1000171" y="1895528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bg1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rtlCol="0" anchor="ctr"/>
            <a:lstStyle/>
            <a:p>
              <a:pPr algn="ctr" defTabSz="822960">
                <a:defRPr/>
              </a:pPr>
              <a:endParaRPr lang="en-US" sz="162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46765" y="2071792"/>
              <a:ext cx="844361" cy="496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algn="ctr" defTabSz="822960">
                <a:defRPr/>
              </a:pPr>
              <a:r>
                <a:rPr lang="en-US" altLang="zh-CN" sz="2880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02</a:t>
              </a:r>
              <a:endParaRPr lang="zh-CN" altLang="en-US" sz="288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>
              <a:stCxn id="4" idx="6"/>
            </p:cNvCxnSpPr>
            <p:nvPr/>
          </p:nvCxnSpPr>
          <p:spPr>
            <a:xfrm flipH="1">
              <a:off x="1827759" y="2239929"/>
              <a:ext cx="2635918" cy="0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</p:grpSp>
      <p:grpSp>
        <p:nvGrpSpPr>
          <p:cNvPr id="8" name="组合 7"/>
          <p:cNvGrpSpPr/>
          <p:nvPr/>
        </p:nvGrpSpPr>
        <p:grpSpPr>
          <a:xfrm>
            <a:off x="1600756" y="4292537"/>
            <a:ext cx="3353590" cy="688322"/>
            <a:chOff x="946765" y="3540407"/>
            <a:chExt cx="3726211" cy="764802"/>
          </a:xfrm>
        </p:grpSpPr>
        <p:sp>
          <p:nvSpPr>
            <p:cNvPr id="9" name="椭圆 8"/>
            <p:cNvSpPr/>
            <p:nvPr/>
          </p:nvSpPr>
          <p:spPr>
            <a:xfrm flipH="1">
              <a:off x="4483238" y="3801044"/>
              <a:ext cx="189738" cy="189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noAutofit/>
            </a:bodyPr>
            <a:lstStyle/>
            <a:p>
              <a:pPr algn="ctr" defTabSz="822960">
                <a:defRPr/>
              </a:pPr>
              <a:endParaRPr lang="en-US" sz="2160" b="1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>
              <a:stCxn id="9" idx="6"/>
            </p:cNvCxnSpPr>
            <p:nvPr/>
          </p:nvCxnSpPr>
          <p:spPr>
            <a:xfrm flipH="1">
              <a:off x="1827759" y="3888656"/>
              <a:ext cx="2635918" cy="0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  <p:sp>
          <p:nvSpPr>
            <p:cNvPr id="11" name="椭圆形标注 10"/>
            <p:cNvSpPr/>
            <p:nvPr/>
          </p:nvSpPr>
          <p:spPr>
            <a:xfrm rot="15378986">
              <a:off x="1000171" y="354425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bg1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rtlCol="0" anchor="ctr"/>
            <a:lstStyle/>
            <a:p>
              <a:pPr algn="ctr"/>
              <a:endParaRPr lang="en-US" sz="162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2" name="TextBox 14"/>
            <p:cNvSpPr txBox="1"/>
            <p:nvPr/>
          </p:nvSpPr>
          <p:spPr>
            <a:xfrm>
              <a:off x="946765" y="3720519"/>
              <a:ext cx="844361" cy="49459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algn="ctr" defTabSz="822960">
                <a:defRPr/>
              </a:pPr>
              <a:r>
                <a:rPr lang="en-US" altLang="zh-CN" sz="2880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06</a:t>
              </a:r>
              <a:endParaRPr lang="zh-CN" altLang="en-US" sz="288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83317" y="740420"/>
            <a:ext cx="3389880" cy="688322"/>
            <a:chOff x="4480122" y="1063989"/>
            <a:chExt cx="3766533" cy="764802"/>
          </a:xfrm>
        </p:grpSpPr>
        <p:sp>
          <p:nvSpPr>
            <p:cNvPr id="14" name="椭圆 13"/>
            <p:cNvSpPr/>
            <p:nvPr/>
          </p:nvSpPr>
          <p:spPr>
            <a:xfrm>
              <a:off x="4480122" y="1324626"/>
              <a:ext cx="189738" cy="189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noAutofit/>
            </a:bodyPr>
            <a:lstStyle/>
            <a:p>
              <a:pPr algn="ctr" defTabSz="822960">
                <a:defRPr/>
              </a:pPr>
              <a:endParaRPr lang="en-US" sz="2160" b="1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5" name="椭圆形标注 14"/>
            <p:cNvSpPr/>
            <p:nvPr/>
          </p:nvSpPr>
          <p:spPr>
            <a:xfrm rot="6221014" flipH="1">
              <a:off x="7428447" y="1067837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bg1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16" name="TextBox 3"/>
            <p:cNvSpPr txBox="1"/>
            <p:nvPr/>
          </p:nvSpPr>
          <p:spPr>
            <a:xfrm flipH="1">
              <a:off x="7402294" y="1244101"/>
              <a:ext cx="844361" cy="496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algn="ctr" defTabSz="822960">
                <a:defRPr/>
              </a:pPr>
              <a:r>
                <a:rPr lang="en-US" altLang="zh-CN" sz="2880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01</a:t>
              </a:r>
              <a:endParaRPr lang="zh-CN" altLang="en-US" sz="288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6"/>
            <p:cNvCxnSpPr>
              <a:stCxn id="14" idx="6"/>
            </p:cNvCxnSpPr>
            <p:nvPr/>
          </p:nvCxnSpPr>
          <p:spPr>
            <a:xfrm>
              <a:off x="4650296" y="1412238"/>
              <a:ext cx="2682718" cy="0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</p:grpSp>
      <p:grpSp>
        <p:nvGrpSpPr>
          <p:cNvPr id="18" name="组合 17"/>
          <p:cNvGrpSpPr/>
          <p:nvPr/>
        </p:nvGrpSpPr>
        <p:grpSpPr>
          <a:xfrm>
            <a:off x="4765537" y="2046474"/>
            <a:ext cx="3389880" cy="688322"/>
            <a:chOff x="4480122" y="2712716"/>
            <a:chExt cx="3766533" cy="764802"/>
          </a:xfrm>
        </p:grpSpPr>
        <p:sp>
          <p:nvSpPr>
            <p:cNvPr id="19" name="椭圆 18"/>
            <p:cNvSpPr/>
            <p:nvPr/>
          </p:nvSpPr>
          <p:spPr>
            <a:xfrm>
              <a:off x="4480122" y="2973353"/>
              <a:ext cx="189738" cy="189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noAutofit/>
            </a:bodyPr>
            <a:lstStyle/>
            <a:p>
              <a:pPr algn="ctr" defTabSz="822960">
                <a:defRPr/>
              </a:pPr>
              <a:endParaRPr lang="en-US" sz="2160" b="1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0" name="椭圆形标注 19"/>
            <p:cNvSpPr/>
            <p:nvPr/>
          </p:nvSpPr>
          <p:spPr>
            <a:xfrm rot="6221014" flipH="1">
              <a:off x="7428447" y="271656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bg1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rtlCol="0" anchor="ctr"/>
            <a:lstStyle/>
            <a:p>
              <a:pPr algn="ctr" defTabSz="822960">
                <a:defRPr/>
              </a:pPr>
              <a:endParaRPr lang="en-US" sz="162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1" name="TextBox 9"/>
            <p:cNvSpPr txBox="1"/>
            <p:nvPr/>
          </p:nvSpPr>
          <p:spPr>
            <a:xfrm flipH="1">
              <a:off x="7402294" y="2892828"/>
              <a:ext cx="844361" cy="496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algn="ctr" defTabSz="822960">
                <a:defRPr/>
              </a:pPr>
              <a:r>
                <a:rPr lang="en-US" altLang="zh-CN" sz="2880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03</a:t>
              </a:r>
              <a:endParaRPr lang="zh-CN" altLang="en-US" sz="288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接连接符 21"/>
            <p:cNvCxnSpPr>
              <a:stCxn id="19" idx="6"/>
            </p:cNvCxnSpPr>
            <p:nvPr/>
          </p:nvCxnSpPr>
          <p:spPr>
            <a:xfrm>
              <a:off x="4650291" y="3060965"/>
              <a:ext cx="2682718" cy="0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</p:grpSp>
      <p:grpSp>
        <p:nvGrpSpPr>
          <p:cNvPr id="23" name="组合 22"/>
          <p:cNvGrpSpPr/>
          <p:nvPr/>
        </p:nvGrpSpPr>
        <p:grpSpPr>
          <a:xfrm>
            <a:off x="4783317" y="3554355"/>
            <a:ext cx="3389880" cy="688322"/>
            <a:chOff x="4480122" y="4383906"/>
            <a:chExt cx="3766533" cy="764802"/>
          </a:xfrm>
        </p:grpSpPr>
        <p:sp>
          <p:nvSpPr>
            <p:cNvPr id="24" name="椭圆形标注 23"/>
            <p:cNvSpPr/>
            <p:nvPr/>
          </p:nvSpPr>
          <p:spPr>
            <a:xfrm rot="6221014" flipH="1">
              <a:off x="7428447" y="438775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bg1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rtlCol="0" anchor="ctr"/>
            <a:lstStyle/>
            <a:p>
              <a:pPr algn="ctr" defTabSz="822960">
                <a:defRPr/>
              </a:pPr>
              <a:endParaRPr lang="en-US" sz="162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480122" y="4564018"/>
              <a:ext cx="3766533" cy="496574"/>
              <a:chOff x="4480122" y="4564018"/>
              <a:chExt cx="3766533" cy="496574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80122" y="4644543"/>
                <a:ext cx="189738" cy="18973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<a:noAutofit/>
              </a:bodyPr>
              <a:lstStyle/>
              <a:p>
                <a:pPr algn="ctr" defTabSz="822960">
                  <a:defRPr/>
                </a:pPr>
                <a:endParaRPr lang="en-US" sz="2160" b="1" kern="0" dirty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7" name="直接连接符 26"/>
              <p:cNvCxnSpPr>
                <a:stCxn id="26" idx="6"/>
              </p:cNvCxnSpPr>
              <p:nvPr/>
            </p:nvCxnSpPr>
            <p:spPr>
              <a:xfrm>
                <a:off x="4650291" y="4732155"/>
                <a:ext cx="2682718" cy="0"/>
              </a:xfrm>
              <a:prstGeom prst="line">
                <a:avLst/>
              </a:prstGeom>
              <a:noFill/>
              <a:ln w="12700" cmpd="sng">
                <a:solidFill>
                  <a:schemeClr val="bg1"/>
                </a:solidFill>
                <a:round/>
              </a:ln>
              <a:effectLst>
                <a:glow rad="88900">
                  <a:schemeClr val="accent1">
                    <a:alpha val="30000"/>
                  </a:schemeClr>
                </a:glow>
              </a:effectLst>
            </p:spPr>
          </p:cxnSp>
          <p:sp>
            <p:nvSpPr>
              <p:cNvPr id="28" name="TextBox 20"/>
              <p:cNvSpPr txBox="1"/>
              <p:nvPr/>
            </p:nvSpPr>
            <p:spPr>
              <a:xfrm flipH="1">
                <a:off x="7402294" y="4564018"/>
                <a:ext cx="844361" cy="49657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 defTabSz="822960">
                  <a:defRPr/>
                </a:pPr>
                <a:r>
                  <a:rPr lang="en-US" altLang="zh-CN" sz="2880" dirty="0">
                    <a:solidFill>
                      <a:schemeClr val="bg1"/>
                    </a:solidFill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05</a:t>
                </a:r>
                <a:endParaRPr lang="zh-CN" altLang="en-US" sz="2880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" name="TextBox 21"/>
          <p:cNvSpPr txBox="1"/>
          <p:nvPr/>
        </p:nvSpPr>
        <p:spPr>
          <a:xfrm>
            <a:off x="158750" y="645160"/>
            <a:ext cx="4472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兰亭纤黑简体" pitchFamily="65" charset="-122"/>
                <a:ea typeface="方正兰亭纤黑简体" pitchFamily="65" charset="-122"/>
              </a:rPr>
              <a:t>The importance of competition in a free market for products, land, capital and labor for economic growth;</a:t>
            </a:r>
            <a:endParaRPr lang="zh-CN" altLang="en-US" sz="1600" dirty="0">
              <a:solidFill>
                <a:schemeClr val="bg1"/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0" name="TextBox 22"/>
          <p:cNvSpPr txBox="1"/>
          <p:nvPr/>
        </p:nvSpPr>
        <p:spPr>
          <a:xfrm>
            <a:off x="5100320" y="1349375"/>
            <a:ext cx="2827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方正兰亭纤黑简体" pitchFamily="65" charset="-122"/>
                <a:ea typeface="方正兰亭纤黑简体" pitchFamily="65" charset="-122"/>
              </a:rPr>
              <a:t>The harm of high prices in raw material markets to economic growth;</a:t>
            </a:r>
            <a:endParaRPr lang="zh-CN" altLang="en-US" sz="1600" b="1" dirty="0">
              <a:solidFill>
                <a:schemeClr val="bg1"/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5100320" y="2642870"/>
            <a:ext cx="28282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600" dirty="0">
                <a:solidFill>
                  <a:srgbClr val="FF0000"/>
                </a:solidFill>
                <a:latin typeface="方正兰亭纤黑简体" pitchFamily="65" charset="-122"/>
                <a:ea typeface="方正兰亭纤黑简体" pitchFamily="65" charset="-122"/>
              </a:rPr>
              <a:t>How does the obstruction of free trade lead to potential loss in both the private and public sector? </a:t>
            </a:r>
            <a:endParaRPr lang="zh-CN" altLang="en-US" sz="1600" dirty="0">
              <a:solidFill>
                <a:srgbClr val="FF0000"/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216535" y="3555365"/>
            <a:ext cx="43567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兰亭纤黑简体" pitchFamily="65" charset="-122"/>
                <a:ea typeface="方正兰亭纤黑简体" pitchFamily="65" charset="-122"/>
              </a:rPr>
              <a:t>How the government can ensure a smooth and continued supply of the land, capital and labor to achieve long-term economic growth;</a:t>
            </a:r>
            <a:endParaRPr lang="zh-CN" altLang="en-US" sz="1600" dirty="0">
              <a:solidFill>
                <a:schemeClr val="bg1"/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182880" y="2078355"/>
            <a:ext cx="44240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dirty="0">
                <a:solidFill>
                  <a:schemeClr val="bg1"/>
                </a:solidFill>
                <a:latin typeface="方正兰亭纤黑简体" pitchFamily="65" charset="-122"/>
                <a:ea typeface="方正兰亭纤黑简体" pitchFamily="65" charset="-122"/>
              </a:rPr>
              <a:t>How distortions in expectations or market information lead to economic volatility;</a:t>
            </a:r>
            <a:endParaRPr lang="zh-CN" altLang="en-US" dirty="0">
              <a:solidFill>
                <a:schemeClr val="bg1"/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589326" y="2796477"/>
            <a:ext cx="3353590" cy="688322"/>
            <a:chOff x="946765" y="3540407"/>
            <a:chExt cx="3726211" cy="764802"/>
          </a:xfrm>
        </p:grpSpPr>
        <p:sp>
          <p:nvSpPr>
            <p:cNvPr id="41" name="椭圆 40"/>
            <p:cNvSpPr/>
            <p:nvPr/>
          </p:nvSpPr>
          <p:spPr>
            <a:xfrm flipH="1">
              <a:off x="4483238" y="3801044"/>
              <a:ext cx="189738" cy="189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noAutofit/>
            </a:bodyPr>
            <a:lstStyle/>
            <a:p>
              <a:pPr algn="ctr" defTabSz="822960">
                <a:defRPr/>
              </a:pPr>
              <a:endParaRPr lang="en-US" sz="2160" b="1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cxnSp>
          <p:nvCxnSpPr>
            <p:cNvPr id="42" name="直接连接符 41"/>
            <p:cNvCxnSpPr>
              <a:stCxn id="41" idx="6"/>
            </p:cNvCxnSpPr>
            <p:nvPr/>
          </p:nvCxnSpPr>
          <p:spPr>
            <a:xfrm flipH="1">
              <a:off x="1827759" y="3888656"/>
              <a:ext cx="2635918" cy="0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</p:cxnSp>
        <p:sp>
          <p:nvSpPr>
            <p:cNvPr id="43" name="椭圆形标注 42"/>
            <p:cNvSpPr/>
            <p:nvPr/>
          </p:nvSpPr>
          <p:spPr>
            <a:xfrm rot="15378986">
              <a:off x="1000171" y="354425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noFill/>
            <a:ln w="12700" cmpd="sng">
              <a:solidFill>
                <a:schemeClr val="bg1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 rtlCol="0" anchor="ctr"/>
            <a:lstStyle/>
            <a:p>
              <a:pPr algn="ctr"/>
              <a:endParaRPr lang="en-US" sz="162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946765" y="3720519"/>
              <a:ext cx="844361" cy="496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charset="-122"/>
                </a:defRPr>
              </a:lvl1pPr>
            </a:lstStyle>
            <a:p>
              <a:pPr algn="ctr" defTabSz="822960">
                <a:defRPr/>
              </a:pPr>
              <a:r>
                <a:rPr lang="en-US" altLang="zh-CN" sz="2880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04</a:t>
              </a:r>
              <a:endParaRPr lang="zh-CN" altLang="en-US" sz="288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25"/>
          <p:cNvSpPr txBox="1"/>
          <p:nvPr/>
        </p:nvSpPr>
        <p:spPr>
          <a:xfrm>
            <a:off x="5100320" y="4190365"/>
            <a:ext cx="2827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兰亭纤黑简体" pitchFamily="65" charset="-122"/>
                <a:ea typeface="方正兰亭纤黑简体" pitchFamily="65" charset="-122"/>
              </a:rPr>
              <a:t>The implementation of counter-cyclical government policies. </a:t>
            </a:r>
            <a:endParaRPr lang="zh-CN" altLang="en-US" sz="1600" dirty="0">
              <a:solidFill>
                <a:schemeClr val="bg1"/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7486" y="20003"/>
            <a:ext cx="712089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sng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You will have the chance to think critically and learn:</a:t>
            </a:r>
            <a:endParaRPr kumimoji="0" lang="zh-CN" altLang="en-US" sz="2400" b="0" i="0" u="sng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第一PPT，www.1ppt.com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WPS 演示</Application>
  <PresentationFormat>全屏显示(16:9)</PresentationFormat>
  <Paragraphs>57</Paragraphs>
  <Slides>4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Arial</vt:lpstr>
      <vt:lpstr>宋体</vt:lpstr>
      <vt:lpstr>Wingdings</vt:lpstr>
      <vt:lpstr>Helvetica Light</vt:lpstr>
      <vt:lpstr>Arial</vt:lpstr>
      <vt:lpstr>Helvetica Neue</vt:lpstr>
      <vt:lpstr>Impact</vt:lpstr>
      <vt:lpstr>헤드라인A</vt:lpstr>
      <vt:lpstr>Segoe Print</vt:lpstr>
      <vt:lpstr>微软雅黑</vt:lpstr>
      <vt:lpstr>Calibri</vt:lpstr>
      <vt:lpstr>Agency FB</vt:lpstr>
      <vt:lpstr>Arial Rounded MT Bold</vt:lpstr>
      <vt:lpstr>Times New Roman</vt:lpstr>
      <vt:lpstr>方正兰亭纤黑简体</vt:lpstr>
      <vt:lpstr>黑体</vt:lpstr>
      <vt:lpstr>Arial Unicode MS</vt:lpstr>
      <vt:lpstr>Helvetica Light</vt:lpstr>
      <vt:lpstr>第一PPT，www.1ppt.com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      谭艳    。</cp:lastModifiedBy>
  <cp:revision>550</cp:revision>
  <dcterms:created xsi:type="dcterms:W3CDTF">2016-05-11T06:37:00Z</dcterms:created>
  <dcterms:modified xsi:type="dcterms:W3CDTF">2021-02-11T20:40:45Z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